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72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D79D63D3-F51A-4125-9DAA-1F7FCD35C1EB}" type="datetimeFigureOut">
              <a:rPr lang="en-US" smtClean="0"/>
              <a:pPr/>
              <a:t>1/21/2025</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E0409BCB-187F-44BE-BEB2-396BB02340F2}"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9D63D3-F51A-4125-9DAA-1F7FCD35C1EB}" type="datetimeFigureOut">
              <a:rPr lang="en-US" smtClean="0"/>
              <a:pPr/>
              <a:t>1/21/2025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409BCB-187F-44BE-BEB2-396BB02340F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9D63D3-F51A-4125-9DAA-1F7FCD35C1EB}" type="datetimeFigureOut">
              <a:rPr lang="en-US" smtClean="0"/>
              <a:pPr/>
              <a:t>1/21/2025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409BCB-187F-44BE-BEB2-396BB02340F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9D63D3-F51A-4125-9DAA-1F7FCD35C1EB}" type="datetimeFigureOut">
              <a:rPr lang="en-US" smtClean="0"/>
              <a:pPr/>
              <a:t>1/21/2025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409BCB-187F-44BE-BEB2-396BB02340F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79D63D3-F51A-4125-9DAA-1F7FCD35C1EB}" type="datetimeFigureOut">
              <a:rPr lang="en-US" smtClean="0"/>
              <a:pPr/>
              <a:t>1/21/2025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409BCB-187F-44BE-BEB2-396BB02340F2}"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79D63D3-F51A-4125-9DAA-1F7FCD35C1EB}" type="datetimeFigureOut">
              <a:rPr lang="en-US" smtClean="0"/>
              <a:pPr/>
              <a:t>1/21/2025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0409BCB-187F-44BE-BEB2-396BB02340F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79D63D3-F51A-4125-9DAA-1F7FCD35C1EB}" type="datetimeFigureOut">
              <a:rPr lang="en-US" smtClean="0"/>
              <a:pPr/>
              <a:t>1/21/2025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0409BCB-187F-44BE-BEB2-396BB02340F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79D63D3-F51A-4125-9DAA-1F7FCD35C1EB}" type="datetimeFigureOut">
              <a:rPr lang="en-US" smtClean="0"/>
              <a:pPr/>
              <a:t>1/21/2025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0409BCB-187F-44BE-BEB2-396BB02340F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9D63D3-F51A-4125-9DAA-1F7FCD35C1EB}" type="datetimeFigureOut">
              <a:rPr lang="en-US" smtClean="0"/>
              <a:pPr/>
              <a:t>1/21/2025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0409BCB-187F-44BE-BEB2-396BB02340F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79D63D3-F51A-4125-9DAA-1F7FCD35C1EB}" type="datetimeFigureOut">
              <a:rPr lang="en-US" smtClean="0"/>
              <a:pPr/>
              <a:t>1/21/2025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0409BCB-187F-44BE-BEB2-396BB02340F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79D63D3-F51A-4125-9DAA-1F7FCD35C1EB}" type="datetimeFigureOut">
              <a:rPr lang="en-US" smtClean="0"/>
              <a:pPr/>
              <a:t>1/21/2025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E0409BCB-187F-44BE-BEB2-396BB02340F2}"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79D63D3-F51A-4125-9DAA-1F7FCD35C1EB}" type="datetimeFigureOut">
              <a:rPr lang="en-US" smtClean="0"/>
              <a:pPr/>
              <a:t>1/21/2025</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0409BCB-187F-44BE-BEB2-396BB02340F2}"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600" b="1" dirty="0">
                <a:solidFill>
                  <a:srgbClr val="92D050"/>
                </a:solidFill>
                <a:latin typeface="Bella Donna" pitchFamily="66" charset="0"/>
              </a:rPr>
              <a:t>International </a:t>
            </a:r>
            <a:br>
              <a:rPr lang="en-US" sz="6600" b="1" dirty="0">
                <a:solidFill>
                  <a:srgbClr val="92D050"/>
                </a:solidFill>
                <a:latin typeface="Bella Donna" pitchFamily="66" charset="0"/>
              </a:rPr>
            </a:br>
            <a:r>
              <a:rPr lang="en-US" sz="6600" b="1" dirty="0">
                <a:solidFill>
                  <a:srgbClr val="92D050"/>
                </a:solidFill>
                <a:latin typeface="Bella Donna" pitchFamily="66" charset="0"/>
              </a:rPr>
              <a:t>Human  Resource  Management</a:t>
            </a:r>
            <a:endParaRPr lang="en-IN" sz="6600" b="1" dirty="0">
              <a:solidFill>
                <a:srgbClr val="92D050"/>
              </a:solidFill>
              <a:latin typeface="Bella Donna" pitchFamily="66" charset="0"/>
            </a:endParaRPr>
          </a:p>
        </p:txBody>
      </p:sp>
      <p:pic>
        <p:nvPicPr>
          <p:cNvPr id="13314" name="Picture 2"/>
          <p:cNvPicPr>
            <a:picLocks noChangeAspect="1" noChangeArrowheads="1"/>
          </p:cNvPicPr>
          <p:nvPr/>
        </p:nvPicPr>
        <p:blipFill>
          <a:blip r:embed="rId2"/>
          <a:srcRect/>
          <a:stretch>
            <a:fillRect/>
          </a:stretch>
        </p:blipFill>
        <p:spPr bwMode="auto">
          <a:xfrm>
            <a:off x="1928794" y="236614"/>
            <a:ext cx="2471742" cy="2111280"/>
          </a:xfrm>
          <a:prstGeom prst="rect">
            <a:avLst/>
          </a:prstGeom>
          <a:noFill/>
          <a:ln w="9525">
            <a:noFill/>
            <a:miter lim="800000"/>
            <a:headEnd/>
            <a:tailEnd/>
          </a:ln>
          <a:effectLst/>
        </p:spPr>
      </p:pic>
      <p:sp>
        <p:nvSpPr>
          <p:cNvPr id="4" name="TextBox 3">
            <a:extLst>
              <a:ext uri="{FF2B5EF4-FFF2-40B4-BE49-F238E27FC236}">
                <a16:creationId xmlns:a16="http://schemas.microsoft.com/office/drawing/2014/main" id="{15010158-0B0D-57CE-44E5-5AD65BED37A9}"/>
              </a:ext>
            </a:extLst>
          </p:cNvPr>
          <p:cNvSpPr txBox="1"/>
          <p:nvPr/>
        </p:nvSpPr>
        <p:spPr>
          <a:xfrm>
            <a:off x="2277374" y="3735221"/>
            <a:ext cx="4589252" cy="1569660"/>
          </a:xfrm>
          <a:prstGeom prst="rect">
            <a:avLst/>
          </a:prstGeom>
          <a:noFill/>
        </p:spPr>
        <p:txBody>
          <a:bodyPr wrap="square">
            <a:spAutoFit/>
          </a:bodyPr>
          <a:lstStyle/>
          <a:p>
            <a:pPr algn="ctr"/>
            <a:r>
              <a:rPr lang="en-US" sz="2400" dirty="0">
                <a:solidFill>
                  <a:srgbClr val="C00000"/>
                </a:solidFill>
              </a:rPr>
              <a:t>Dr. </a:t>
            </a:r>
            <a:r>
              <a:rPr lang="en-US" sz="2400" dirty="0" err="1">
                <a:solidFill>
                  <a:srgbClr val="C00000"/>
                </a:solidFill>
              </a:rPr>
              <a:t>Srinibash</a:t>
            </a:r>
            <a:r>
              <a:rPr lang="en-US" sz="2400" dirty="0">
                <a:solidFill>
                  <a:srgbClr val="C00000"/>
                </a:solidFill>
              </a:rPr>
              <a:t> Dash</a:t>
            </a:r>
          </a:p>
          <a:p>
            <a:pPr algn="ctr"/>
            <a:r>
              <a:rPr lang="en-US" sz="2400" dirty="0">
                <a:solidFill>
                  <a:srgbClr val="C00000"/>
                </a:solidFill>
              </a:rPr>
              <a:t>Associate Professor &amp; Head</a:t>
            </a:r>
          </a:p>
          <a:p>
            <a:pPr algn="ctr"/>
            <a:r>
              <a:rPr lang="en-US" sz="2400" dirty="0">
                <a:solidFill>
                  <a:srgbClr val="C00000"/>
                </a:solidFill>
              </a:rPr>
              <a:t>School of Management</a:t>
            </a:r>
          </a:p>
          <a:p>
            <a:pPr algn="ctr"/>
            <a:r>
              <a:rPr lang="en-US" sz="2400" dirty="0">
                <a:solidFill>
                  <a:srgbClr val="C00000"/>
                </a:solidFill>
              </a:rPr>
              <a:t>GMU,SB</a:t>
            </a:r>
            <a:r>
              <a:rPr lang="en-US" sz="1800" dirty="0"/>
              <a:t>P</a:t>
            </a:r>
            <a:endParaRPr lang="en-IN"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428604"/>
            <a:ext cx="7286676" cy="4524315"/>
          </a:xfrm>
          <a:prstGeom prst="rect">
            <a:avLst/>
          </a:prstGeom>
          <a:noFill/>
        </p:spPr>
        <p:txBody>
          <a:bodyPr wrap="square" rtlCol="0">
            <a:spAutoFit/>
          </a:bodyPr>
          <a:lstStyle/>
          <a:p>
            <a:pPr marL="400050" indent="-400050">
              <a:buAutoNum type="alphaUcPeriod" startAt="2"/>
            </a:pPr>
            <a:r>
              <a:rPr lang="en-US" sz="2400" dirty="0"/>
              <a:t>Career development: It primarily dependent on the following things:</a:t>
            </a:r>
          </a:p>
          <a:p>
            <a:pPr marL="400050" indent="-400050">
              <a:buAutoNum type="alphaUcPeriod" startAt="2"/>
            </a:pPr>
            <a:endParaRPr lang="en-US" sz="2400" dirty="0"/>
          </a:p>
          <a:p>
            <a:pPr marL="400050" indent="-400050">
              <a:buFont typeface="Arial" pitchFamily="34" charset="0"/>
              <a:buChar char="•"/>
            </a:pPr>
            <a:r>
              <a:rPr lang="en-US" sz="2400" dirty="0"/>
              <a:t> Whether the present assignment would help the expatriate to learn new things, expand his knowledge and grow vertically within the firm.</a:t>
            </a:r>
          </a:p>
          <a:p>
            <a:pPr marL="400050" indent="-400050">
              <a:buFont typeface="Arial" pitchFamily="34" charset="0"/>
              <a:buChar char="•"/>
            </a:pPr>
            <a:endParaRPr lang="en-US" sz="2400" dirty="0"/>
          </a:p>
          <a:p>
            <a:pPr marL="400050" indent="-400050">
              <a:buFont typeface="Arial" pitchFamily="34" charset="0"/>
              <a:buChar char="•"/>
            </a:pPr>
            <a:r>
              <a:rPr lang="en-US" sz="2400" dirty="0"/>
              <a:t>Whether the expatriate is enjoying continued support from the headquarters or not</a:t>
            </a:r>
            <a:r>
              <a:rPr lang="en-US" dirty="0"/>
              <a:t>.</a:t>
            </a:r>
          </a:p>
          <a:p>
            <a:pPr marL="400050" indent="-400050">
              <a:buFont typeface="Arial" pitchFamily="34" charset="0"/>
              <a:buChar char="•"/>
            </a:pPr>
            <a:endParaRPr lang="en-US" dirty="0"/>
          </a:p>
          <a:p>
            <a:pPr marL="400050" indent="-400050"/>
            <a:r>
              <a:rPr lang="en-US" dirty="0"/>
              <a:t>       </a:t>
            </a:r>
          </a:p>
          <a:p>
            <a:pPr marL="400050" indent="-400050"/>
            <a:endParaRPr lang="en-US" dirty="0"/>
          </a:p>
          <a:p>
            <a:endParaRPr lang="en-IN" dirty="0"/>
          </a:p>
        </p:txBody>
      </p:sp>
      <p:sp>
        <p:nvSpPr>
          <p:cNvPr id="3" name="TextBox 2"/>
          <p:cNvSpPr txBox="1"/>
          <p:nvPr/>
        </p:nvSpPr>
        <p:spPr>
          <a:xfrm>
            <a:off x="1571604" y="3786190"/>
            <a:ext cx="5320880" cy="584775"/>
          </a:xfrm>
          <a:prstGeom prst="rect">
            <a:avLst/>
          </a:prstGeom>
          <a:noFill/>
        </p:spPr>
        <p:txBody>
          <a:bodyPr wrap="none" rtlCol="0">
            <a:spAutoFit/>
          </a:bodyPr>
          <a:lstStyle/>
          <a:p>
            <a:r>
              <a:rPr lang="en-US" sz="3200" u="sng" dirty="0">
                <a:solidFill>
                  <a:srgbClr val="7030A0"/>
                </a:solidFill>
              </a:rPr>
              <a:t>International  Compensation</a:t>
            </a:r>
            <a:endParaRPr lang="en-IN" sz="3200" u="sng" dirty="0">
              <a:solidFill>
                <a:srgbClr val="7030A0"/>
              </a:solidFill>
            </a:endParaRPr>
          </a:p>
        </p:txBody>
      </p:sp>
      <p:sp>
        <p:nvSpPr>
          <p:cNvPr id="4" name="TextBox 3"/>
          <p:cNvSpPr txBox="1"/>
          <p:nvPr/>
        </p:nvSpPr>
        <p:spPr>
          <a:xfrm>
            <a:off x="357158" y="4357694"/>
            <a:ext cx="8786842" cy="2308324"/>
          </a:xfrm>
          <a:prstGeom prst="rect">
            <a:avLst/>
          </a:prstGeom>
          <a:noFill/>
        </p:spPr>
        <p:txBody>
          <a:bodyPr wrap="square" rtlCol="0">
            <a:spAutoFit/>
          </a:bodyPr>
          <a:lstStyle/>
          <a:p>
            <a:pPr>
              <a:buFont typeface="Arial" pitchFamily="34" charset="0"/>
              <a:buChar char="•"/>
            </a:pPr>
            <a:r>
              <a:rPr lang="en-US" sz="2400" dirty="0">
                <a:solidFill>
                  <a:srgbClr val="FF0000"/>
                </a:solidFill>
              </a:rPr>
              <a:t>   The expatriate’s income should at least be equivalent to what</a:t>
            </a:r>
          </a:p>
          <a:p>
            <a:r>
              <a:rPr lang="en-US" sz="2400" dirty="0">
                <a:solidFill>
                  <a:srgbClr val="FF0000"/>
                </a:solidFill>
              </a:rPr>
              <a:t>    he or she is getting at home.</a:t>
            </a:r>
          </a:p>
          <a:p>
            <a:pPr>
              <a:buFont typeface="Arial" pitchFamily="34" charset="0"/>
              <a:buChar char="•"/>
            </a:pPr>
            <a:r>
              <a:rPr lang="en-US" sz="2400" dirty="0">
                <a:solidFill>
                  <a:srgbClr val="FF0000"/>
                </a:solidFill>
              </a:rPr>
              <a:t>   Additional incentives must be offered for accepting the</a:t>
            </a:r>
          </a:p>
          <a:p>
            <a:r>
              <a:rPr lang="en-US" sz="2400" dirty="0">
                <a:solidFill>
                  <a:srgbClr val="FF0000"/>
                </a:solidFill>
              </a:rPr>
              <a:t>    international assignment.</a:t>
            </a:r>
          </a:p>
          <a:p>
            <a:pPr>
              <a:buFont typeface="Arial" pitchFamily="34" charset="0"/>
              <a:buChar char="•"/>
            </a:pPr>
            <a:r>
              <a:rPr lang="en-US" sz="2400" dirty="0">
                <a:solidFill>
                  <a:srgbClr val="FF0000"/>
                </a:solidFill>
              </a:rPr>
              <a:t>   It is better to avoid having expatriates fill the same jobs held by</a:t>
            </a:r>
          </a:p>
          <a:p>
            <a:r>
              <a:rPr lang="en-US" sz="2400" dirty="0">
                <a:solidFill>
                  <a:srgbClr val="FF0000"/>
                </a:solidFill>
              </a:rPr>
              <a:t>    local or lower-ranking jobs.</a:t>
            </a:r>
            <a:endParaRPr lang="en-IN" sz="2400" dirty="0">
              <a:solidFill>
                <a:srgbClr val="FF0000"/>
              </a:solidFill>
            </a:endParaRPr>
          </a:p>
        </p:txBody>
      </p:sp>
      <p:pic>
        <p:nvPicPr>
          <p:cNvPr id="4098" name="Picture 2"/>
          <p:cNvPicPr>
            <a:picLocks noChangeAspect="1" noChangeArrowheads="1"/>
          </p:cNvPicPr>
          <p:nvPr/>
        </p:nvPicPr>
        <p:blipFill>
          <a:blip r:embed="rId2"/>
          <a:srcRect/>
          <a:stretch>
            <a:fillRect/>
          </a:stretch>
        </p:blipFill>
        <p:spPr bwMode="auto">
          <a:xfrm>
            <a:off x="7315200" y="714356"/>
            <a:ext cx="1828800" cy="1562100"/>
          </a:xfrm>
          <a:prstGeom prst="rect">
            <a:avLst/>
          </a:prstGeom>
          <a:noFill/>
          <a:ln w="9525">
            <a:noFill/>
            <a:miter lim="800000"/>
            <a:headEnd/>
            <a:tailEnd/>
          </a:ln>
          <a:effectLst/>
        </p:spPr>
      </p:pic>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6431" y="428604"/>
            <a:ext cx="8917569" cy="584775"/>
          </a:xfrm>
          <a:prstGeom prst="rect">
            <a:avLst/>
          </a:prstGeom>
          <a:noFill/>
        </p:spPr>
        <p:txBody>
          <a:bodyPr wrap="none" rtlCol="0">
            <a:spAutoFit/>
          </a:bodyPr>
          <a:lstStyle/>
          <a:p>
            <a:r>
              <a:rPr lang="en-US" sz="3200" dirty="0">
                <a:solidFill>
                  <a:srgbClr val="7030A0"/>
                </a:solidFill>
              </a:rPr>
              <a:t>Performance Appraisal of International Managers</a:t>
            </a:r>
            <a:endParaRPr lang="en-IN" sz="3200" dirty="0">
              <a:solidFill>
                <a:srgbClr val="7030A0"/>
              </a:solidFill>
            </a:endParaRPr>
          </a:p>
        </p:txBody>
      </p:sp>
      <p:sp>
        <p:nvSpPr>
          <p:cNvPr id="3" name="TextBox 2"/>
          <p:cNvSpPr txBox="1"/>
          <p:nvPr/>
        </p:nvSpPr>
        <p:spPr>
          <a:xfrm>
            <a:off x="214282" y="1285860"/>
            <a:ext cx="8572560" cy="1938992"/>
          </a:xfrm>
          <a:prstGeom prst="rect">
            <a:avLst/>
          </a:prstGeom>
          <a:noFill/>
        </p:spPr>
        <p:txBody>
          <a:bodyPr wrap="square" rtlCol="0">
            <a:spAutoFit/>
          </a:bodyPr>
          <a:lstStyle/>
          <a:p>
            <a:pPr marL="342900" indent="-342900">
              <a:buFont typeface="+mj-lt"/>
              <a:buAutoNum type="arabicPeriod"/>
            </a:pPr>
            <a:r>
              <a:rPr lang="en-US" sz="2400" dirty="0">
                <a:solidFill>
                  <a:srgbClr val="FF0000"/>
                </a:solidFill>
              </a:rPr>
              <a:t>There is the question of who actually carries out the appraisal.</a:t>
            </a:r>
          </a:p>
          <a:p>
            <a:pPr marL="342900" indent="-342900">
              <a:buFont typeface="+mj-lt"/>
              <a:buAutoNum type="arabicPeriod"/>
            </a:pPr>
            <a:r>
              <a:rPr lang="en-US" sz="2400" dirty="0">
                <a:solidFill>
                  <a:srgbClr val="FF0000"/>
                </a:solidFill>
              </a:rPr>
              <a:t>Evaluations from home country managers may always be questioned on ground of geographical separation.</a:t>
            </a:r>
          </a:p>
          <a:p>
            <a:pPr marL="342900" indent="-342900">
              <a:buFont typeface="+mj-lt"/>
              <a:buAutoNum type="arabicPeriod"/>
            </a:pPr>
            <a:r>
              <a:rPr lang="en-US" sz="2400" dirty="0">
                <a:solidFill>
                  <a:srgbClr val="FF0000"/>
                </a:solidFill>
              </a:rPr>
              <a:t>The criteria used to measure performance.</a:t>
            </a:r>
            <a:endParaRPr lang="en-IN" sz="2400" dirty="0">
              <a:solidFill>
                <a:srgbClr val="FF0000"/>
              </a:solidFill>
            </a:endParaRPr>
          </a:p>
        </p:txBody>
      </p:sp>
      <p:sp>
        <p:nvSpPr>
          <p:cNvPr id="4" name="TextBox 3"/>
          <p:cNvSpPr txBox="1"/>
          <p:nvPr/>
        </p:nvSpPr>
        <p:spPr>
          <a:xfrm>
            <a:off x="642910" y="3195459"/>
            <a:ext cx="5847626" cy="3662541"/>
          </a:xfrm>
          <a:prstGeom prst="rect">
            <a:avLst/>
          </a:prstGeom>
          <a:noFill/>
        </p:spPr>
        <p:txBody>
          <a:bodyPr wrap="none" rtlCol="0">
            <a:spAutoFit/>
          </a:bodyPr>
          <a:lstStyle/>
          <a:p>
            <a:r>
              <a:rPr lang="en-US" sz="3200" dirty="0">
                <a:solidFill>
                  <a:srgbClr val="7030A0"/>
                </a:solidFill>
              </a:rPr>
              <a:t>International  Labour  Relations</a:t>
            </a:r>
          </a:p>
          <a:p>
            <a:endParaRPr lang="en-US" sz="3200" dirty="0">
              <a:solidFill>
                <a:srgbClr val="7030A0"/>
              </a:solidFill>
            </a:endParaRPr>
          </a:p>
          <a:p>
            <a:pPr>
              <a:buFont typeface="Arial" pitchFamily="34" charset="0"/>
              <a:buChar char="•"/>
            </a:pPr>
            <a:r>
              <a:rPr lang="en-US" sz="2400" dirty="0">
                <a:solidFill>
                  <a:srgbClr val="FF0000"/>
                </a:solidFill>
              </a:rPr>
              <a:t>   The role of unions</a:t>
            </a:r>
          </a:p>
          <a:p>
            <a:pPr>
              <a:buFont typeface="Arial" pitchFamily="34" charset="0"/>
              <a:buChar char="•"/>
            </a:pPr>
            <a:endParaRPr lang="en-US" sz="2400" dirty="0">
              <a:solidFill>
                <a:srgbClr val="FF0000"/>
              </a:solidFill>
            </a:endParaRPr>
          </a:p>
          <a:p>
            <a:pPr>
              <a:buFont typeface="Arial" pitchFamily="34" charset="0"/>
              <a:buChar char="•"/>
            </a:pPr>
            <a:r>
              <a:rPr lang="en-US" sz="2400" dirty="0">
                <a:solidFill>
                  <a:srgbClr val="FF0000"/>
                </a:solidFill>
              </a:rPr>
              <a:t>  Collective bargaining</a:t>
            </a:r>
          </a:p>
          <a:p>
            <a:pPr>
              <a:buFont typeface="Arial" pitchFamily="34" charset="0"/>
              <a:buChar char="•"/>
            </a:pPr>
            <a:endParaRPr lang="en-US" sz="2400" dirty="0">
              <a:solidFill>
                <a:srgbClr val="FF0000"/>
              </a:solidFill>
            </a:endParaRPr>
          </a:p>
          <a:p>
            <a:pPr>
              <a:buFont typeface="Arial" pitchFamily="34" charset="0"/>
              <a:buChar char="•"/>
            </a:pPr>
            <a:r>
              <a:rPr lang="en-US" sz="2400" dirty="0">
                <a:solidFill>
                  <a:srgbClr val="FF0000"/>
                </a:solidFill>
              </a:rPr>
              <a:t>  Labour participation</a:t>
            </a:r>
          </a:p>
          <a:p>
            <a:pPr>
              <a:buFont typeface="Arial" pitchFamily="34" charset="0"/>
              <a:buChar char="•"/>
            </a:pPr>
            <a:endParaRPr lang="en-US" sz="2400" dirty="0">
              <a:solidFill>
                <a:srgbClr val="FF0000"/>
              </a:solidFill>
            </a:endParaRPr>
          </a:p>
          <a:p>
            <a:pPr>
              <a:buFont typeface="Arial" pitchFamily="34" charset="0"/>
              <a:buChar char="•"/>
            </a:pPr>
            <a:r>
              <a:rPr lang="en-US" sz="2400" dirty="0">
                <a:solidFill>
                  <a:srgbClr val="FF0000"/>
                </a:solidFill>
              </a:rPr>
              <a:t>  Health and safety</a:t>
            </a:r>
            <a:endParaRPr lang="en-IN" sz="2400" dirty="0">
              <a:solidFill>
                <a:srgbClr val="FF0000"/>
              </a:solidFill>
            </a:endParaRPr>
          </a:p>
        </p:txBody>
      </p:sp>
      <p:pic>
        <p:nvPicPr>
          <p:cNvPr id="3074" name="Picture 2"/>
          <p:cNvPicPr>
            <a:picLocks noChangeAspect="1" noChangeArrowheads="1"/>
          </p:cNvPicPr>
          <p:nvPr/>
        </p:nvPicPr>
        <p:blipFill>
          <a:blip r:embed="rId2"/>
          <a:srcRect/>
          <a:stretch>
            <a:fillRect/>
          </a:stretch>
        </p:blipFill>
        <p:spPr bwMode="auto">
          <a:xfrm>
            <a:off x="6643702" y="4572008"/>
            <a:ext cx="1828800" cy="1562100"/>
          </a:xfrm>
          <a:prstGeom prst="rect">
            <a:avLst/>
          </a:prstGeom>
          <a:noFill/>
          <a:ln w="9525">
            <a:noFill/>
            <a:miter lim="800000"/>
            <a:headEnd/>
            <a:tailEnd/>
          </a:ln>
          <a:effectLst/>
        </p:spPr>
      </p:pic>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00034" y="857232"/>
            <a:ext cx="7715304" cy="4770537"/>
          </a:xfrm>
          <a:prstGeom prst="rect">
            <a:avLst/>
          </a:prstGeom>
          <a:noFill/>
        </p:spPr>
        <p:txBody>
          <a:bodyPr wrap="square" rtlCol="0">
            <a:spAutoFit/>
          </a:bodyPr>
          <a:lstStyle/>
          <a:p>
            <a:r>
              <a:rPr lang="en-US" sz="3200" dirty="0">
                <a:solidFill>
                  <a:srgbClr val="7030A0"/>
                </a:solidFill>
              </a:rPr>
              <a:t>Conclusion</a:t>
            </a:r>
          </a:p>
          <a:p>
            <a:endParaRPr lang="en-US" sz="3200" dirty="0">
              <a:solidFill>
                <a:srgbClr val="7030A0"/>
              </a:solidFill>
            </a:endParaRPr>
          </a:p>
          <a:p>
            <a:r>
              <a:rPr lang="en-US" sz="2400" dirty="0"/>
              <a:t>Many progressive international companies try to take care of many of the problems cited above by taking sensible steps:</a:t>
            </a:r>
          </a:p>
          <a:p>
            <a:endParaRPr lang="en-US" sz="2400" dirty="0"/>
          </a:p>
          <a:p>
            <a:pPr marL="457200" indent="-457200">
              <a:buFont typeface="+mj-lt"/>
              <a:buAutoNum type="arabicPeriod"/>
            </a:pPr>
            <a:r>
              <a:rPr lang="en-US" sz="2400" dirty="0"/>
              <a:t>Giving a written assurance to the international assignee.</a:t>
            </a:r>
          </a:p>
          <a:p>
            <a:pPr marL="457200" indent="-457200">
              <a:buFont typeface="+mj-lt"/>
              <a:buAutoNum type="arabicPeriod"/>
            </a:pPr>
            <a:endParaRPr lang="en-US" sz="2400" dirty="0"/>
          </a:p>
          <a:p>
            <a:pPr marL="457200" indent="-457200">
              <a:buFont typeface="+mj-lt"/>
              <a:buAutoNum type="arabicPeriod"/>
            </a:pPr>
            <a:r>
              <a:rPr lang="en-US" sz="2400" dirty="0"/>
              <a:t>Appointing a sponsor.</a:t>
            </a:r>
          </a:p>
          <a:p>
            <a:pPr marL="457200" indent="-457200">
              <a:buFont typeface="+mj-lt"/>
              <a:buAutoNum type="arabicPeriod"/>
            </a:pPr>
            <a:endParaRPr lang="en-US" sz="2400" dirty="0"/>
          </a:p>
          <a:p>
            <a:pPr marL="457200" indent="-457200">
              <a:buFont typeface="+mj-lt"/>
              <a:buAutoNum type="arabicPeriod"/>
            </a:pPr>
            <a:r>
              <a:rPr lang="en-US" sz="2400" dirty="0"/>
              <a:t>Providing the expatriate to reorientation  </a:t>
            </a:r>
            <a:r>
              <a:rPr lang="en-US" sz="2400" dirty="0" err="1"/>
              <a:t>programme</a:t>
            </a:r>
            <a:r>
              <a:rPr lang="en-US" sz="2400" dirty="0"/>
              <a:t>.</a:t>
            </a:r>
            <a:endParaRPr lang="en-IN" sz="2400" dirty="0"/>
          </a:p>
        </p:txBody>
      </p:sp>
      <p:pic>
        <p:nvPicPr>
          <p:cNvPr id="2050" name="Picture 2"/>
          <p:cNvPicPr>
            <a:picLocks noChangeAspect="1" noChangeArrowheads="1"/>
          </p:cNvPicPr>
          <p:nvPr/>
        </p:nvPicPr>
        <p:blipFill>
          <a:blip r:embed="rId2"/>
          <a:srcRect/>
          <a:stretch>
            <a:fillRect/>
          </a:stretch>
        </p:blipFill>
        <p:spPr bwMode="auto">
          <a:xfrm>
            <a:off x="6929454" y="571480"/>
            <a:ext cx="1828800" cy="1562100"/>
          </a:xfrm>
          <a:prstGeom prst="rect">
            <a:avLst/>
          </a:prstGeom>
          <a:noFill/>
          <a:ln w="9525">
            <a:noFill/>
            <a:miter lim="800000"/>
            <a:headEnd/>
            <a:tailEnd/>
          </a:ln>
          <a:effectLst/>
        </p:spPr>
      </p:pic>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657600" y="564236"/>
            <a:ext cx="5057804" cy="5436531"/>
          </a:xfrm>
          <a:prstGeom prst="rect">
            <a:avLst/>
          </a:prstGeom>
          <a:noFill/>
          <a:ln w="9525">
            <a:noFill/>
            <a:miter lim="800000"/>
            <a:headEnd/>
            <a:tailEnd/>
          </a:ln>
          <a:effectLst/>
        </p:spPr>
      </p:pic>
      <p:sp>
        <p:nvSpPr>
          <p:cNvPr id="3" name="TextBox 2"/>
          <p:cNvSpPr txBox="1"/>
          <p:nvPr/>
        </p:nvSpPr>
        <p:spPr>
          <a:xfrm>
            <a:off x="1571604" y="1142984"/>
            <a:ext cx="3500462" cy="923330"/>
          </a:xfrm>
          <a:prstGeom prst="rect">
            <a:avLst/>
          </a:prstGeom>
          <a:noFill/>
        </p:spPr>
        <p:txBody>
          <a:bodyPr wrap="square" rtlCol="0">
            <a:spAutoFit/>
          </a:bodyPr>
          <a:lstStyle/>
          <a:p>
            <a:r>
              <a:rPr lang="en-US" sz="5400" dirty="0">
                <a:solidFill>
                  <a:srgbClr val="7030A0"/>
                </a:solidFill>
              </a:rPr>
              <a:t>Thank You</a:t>
            </a:r>
            <a:endParaRPr lang="en-IN" sz="5400" dirty="0">
              <a:solidFill>
                <a:srgbClr val="7030A0"/>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85852" y="571480"/>
            <a:ext cx="5899692" cy="523220"/>
          </a:xfrm>
          <a:prstGeom prst="rect">
            <a:avLst/>
          </a:prstGeom>
          <a:noFill/>
        </p:spPr>
        <p:txBody>
          <a:bodyPr wrap="none" rtlCol="0">
            <a:spAutoFit/>
          </a:bodyPr>
          <a:lstStyle/>
          <a:p>
            <a:r>
              <a:rPr lang="en-US" sz="2800" u="sng" dirty="0">
                <a:solidFill>
                  <a:srgbClr val="7030A0"/>
                </a:solidFill>
              </a:rPr>
              <a:t>Defining  International HRM(IHRM)</a:t>
            </a:r>
            <a:endParaRPr lang="en-IN" sz="2800" u="sng" dirty="0">
              <a:solidFill>
                <a:srgbClr val="7030A0"/>
              </a:solidFill>
            </a:endParaRPr>
          </a:p>
        </p:txBody>
      </p:sp>
      <p:sp>
        <p:nvSpPr>
          <p:cNvPr id="3" name="TextBox 2"/>
          <p:cNvSpPr txBox="1"/>
          <p:nvPr/>
        </p:nvSpPr>
        <p:spPr>
          <a:xfrm>
            <a:off x="642910" y="1571612"/>
            <a:ext cx="7786742" cy="4893647"/>
          </a:xfrm>
          <a:prstGeom prst="rect">
            <a:avLst/>
          </a:prstGeom>
          <a:noFill/>
        </p:spPr>
        <p:txBody>
          <a:bodyPr wrap="square" rtlCol="0">
            <a:spAutoFit/>
          </a:bodyPr>
          <a:lstStyle/>
          <a:p>
            <a:r>
              <a:rPr lang="en-US" sz="2400" dirty="0"/>
              <a:t>There are three sources of employees for an international assignment. The  organization  might  choose to hire: </a:t>
            </a:r>
          </a:p>
          <a:p>
            <a:endParaRPr lang="en-US" sz="2400" dirty="0"/>
          </a:p>
          <a:p>
            <a:pPr>
              <a:buFont typeface="Wingdings" pitchFamily="2" charset="2"/>
              <a:buChar char="Ø"/>
            </a:pPr>
            <a:r>
              <a:rPr lang="en-US" sz="2400" dirty="0">
                <a:solidFill>
                  <a:srgbClr val="FF0000"/>
                </a:solidFill>
              </a:rPr>
              <a:t>Host country nationals(HCNs):</a:t>
            </a:r>
            <a:r>
              <a:rPr lang="en-US" sz="2400" dirty="0"/>
              <a:t>They are the employees from the local population also known as local nationals.</a:t>
            </a:r>
          </a:p>
          <a:p>
            <a:pPr>
              <a:buFont typeface="Wingdings" pitchFamily="2" charset="2"/>
              <a:buChar char="Ø"/>
            </a:pPr>
            <a:endParaRPr lang="en-US" sz="2400" dirty="0"/>
          </a:p>
          <a:p>
            <a:pPr>
              <a:buFont typeface="Wingdings" pitchFamily="2" charset="2"/>
              <a:buChar char="Ø"/>
            </a:pPr>
            <a:r>
              <a:rPr lang="en-US" sz="2400" dirty="0">
                <a:solidFill>
                  <a:srgbClr val="FF0000"/>
                </a:solidFill>
              </a:rPr>
              <a:t>Parent or home country nationals(PCNs):it </a:t>
            </a:r>
            <a:r>
              <a:rPr lang="en-US" sz="2400" dirty="0"/>
              <a:t>is also called expatriates, they are the people sent from the country in which the organization is headquartered.</a:t>
            </a:r>
          </a:p>
          <a:p>
            <a:pPr>
              <a:buFont typeface="Wingdings" pitchFamily="2" charset="2"/>
              <a:buChar char="Ø"/>
            </a:pPr>
            <a:endParaRPr lang="en-US" sz="2400" dirty="0"/>
          </a:p>
          <a:p>
            <a:pPr>
              <a:buFont typeface="Wingdings" pitchFamily="2" charset="2"/>
              <a:buChar char="Ø"/>
            </a:pPr>
            <a:r>
              <a:rPr lang="en-US" sz="2400" dirty="0">
                <a:solidFill>
                  <a:srgbClr val="FF0000"/>
                </a:solidFill>
              </a:rPr>
              <a:t>Third country nationals(TCNs):</a:t>
            </a:r>
            <a:r>
              <a:rPr lang="en-IN" sz="2400" dirty="0"/>
              <a:t>TCNs are from a country other than where the parent organisations headquarters or operations are located. </a:t>
            </a:r>
            <a:endParaRPr lang="en-US" sz="2400" dirty="0"/>
          </a:p>
        </p:txBody>
      </p:sp>
      <p:pic>
        <p:nvPicPr>
          <p:cNvPr id="12290" name="Picture 2"/>
          <p:cNvPicPr>
            <a:picLocks noChangeAspect="1" noChangeArrowheads="1"/>
          </p:cNvPicPr>
          <p:nvPr/>
        </p:nvPicPr>
        <p:blipFill>
          <a:blip r:embed="rId2"/>
          <a:srcRect/>
          <a:stretch>
            <a:fillRect/>
          </a:stretch>
        </p:blipFill>
        <p:spPr bwMode="auto">
          <a:xfrm>
            <a:off x="7072330" y="142852"/>
            <a:ext cx="1828800" cy="1562100"/>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857232"/>
            <a:ext cx="9164304" cy="584775"/>
          </a:xfrm>
          <a:prstGeom prst="rect">
            <a:avLst/>
          </a:prstGeom>
          <a:noFill/>
        </p:spPr>
        <p:txBody>
          <a:bodyPr wrap="none" rtlCol="0">
            <a:spAutoFit/>
          </a:bodyPr>
          <a:lstStyle/>
          <a:p>
            <a:r>
              <a:rPr lang="en-US" sz="3200" dirty="0"/>
              <a:t>Need for Cultural Training(</a:t>
            </a:r>
            <a:r>
              <a:rPr lang="en-US" sz="3200" dirty="0" err="1"/>
              <a:t>Hodgetts</a:t>
            </a:r>
            <a:r>
              <a:rPr lang="en-US" sz="3200" dirty="0"/>
              <a:t> and </a:t>
            </a:r>
            <a:r>
              <a:rPr lang="en-US" sz="3200" dirty="0" err="1"/>
              <a:t>Luthans</a:t>
            </a:r>
            <a:r>
              <a:rPr lang="en-US" sz="3200" dirty="0"/>
              <a:t>)</a:t>
            </a:r>
            <a:endParaRPr lang="en-IN" sz="3200" dirty="0"/>
          </a:p>
        </p:txBody>
      </p:sp>
      <p:sp>
        <p:nvSpPr>
          <p:cNvPr id="3" name="TextBox 2"/>
          <p:cNvSpPr txBox="1"/>
          <p:nvPr/>
        </p:nvSpPr>
        <p:spPr>
          <a:xfrm>
            <a:off x="571472" y="1500174"/>
            <a:ext cx="7858180" cy="4893647"/>
          </a:xfrm>
          <a:prstGeom prst="rect">
            <a:avLst/>
          </a:prstGeom>
          <a:noFill/>
        </p:spPr>
        <p:txBody>
          <a:bodyPr wrap="square" rtlCol="0">
            <a:spAutoFit/>
          </a:bodyPr>
          <a:lstStyle/>
          <a:p>
            <a:r>
              <a:rPr lang="en-US" sz="2400" dirty="0"/>
              <a:t>According to Harris and Moran the cultural differences between countries could be examined along the following dimensions.</a:t>
            </a:r>
          </a:p>
          <a:p>
            <a:endParaRPr lang="en-US" sz="2400" dirty="0"/>
          </a:p>
          <a:p>
            <a:pPr>
              <a:buFont typeface="Wingdings" pitchFamily="2" charset="2"/>
              <a:buChar char="§"/>
            </a:pPr>
            <a:r>
              <a:rPr lang="en-US" sz="2400" dirty="0">
                <a:solidFill>
                  <a:srgbClr val="FF0000"/>
                </a:solidFill>
              </a:rPr>
              <a:t>  Sense of self and space: </a:t>
            </a:r>
            <a:r>
              <a:rPr lang="en-US" sz="2400" dirty="0"/>
              <a:t>people in a number of cultures prefer to stand close when conversing,</a:t>
            </a:r>
          </a:p>
          <a:p>
            <a:pPr>
              <a:buFont typeface="Wingdings" pitchFamily="2" charset="2"/>
              <a:buChar char="§"/>
            </a:pPr>
            <a:r>
              <a:rPr lang="en-US" sz="2400" dirty="0">
                <a:solidFill>
                  <a:srgbClr val="FF0000"/>
                </a:solidFill>
              </a:rPr>
              <a:t>  Languages :</a:t>
            </a:r>
            <a:r>
              <a:rPr lang="en-IN" sz="2400" dirty="0"/>
              <a:t>foreign languages skill are the gateway to the cross-cultural understanding.</a:t>
            </a:r>
          </a:p>
          <a:p>
            <a:pPr>
              <a:buFont typeface="Wingdings" pitchFamily="2" charset="2"/>
              <a:buChar char="§"/>
            </a:pPr>
            <a:r>
              <a:rPr lang="en-US" sz="2400" dirty="0">
                <a:solidFill>
                  <a:srgbClr val="FF0000"/>
                </a:solidFill>
              </a:rPr>
              <a:t>  Dress and appearances: </a:t>
            </a:r>
            <a:r>
              <a:rPr lang="en-US" sz="2400" dirty="0"/>
              <a:t>garments and body </a:t>
            </a:r>
            <a:r>
              <a:rPr lang="en-US" sz="2400" dirty="0" err="1"/>
              <a:t>decoraters</a:t>
            </a:r>
            <a:r>
              <a:rPr lang="en-US" sz="2400" dirty="0"/>
              <a:t> vary by culture.</a:t>
            </a:r>
          </a:p>
          <a:p>
            <a:pPr>
              <a:buFont typeface="Wingdings" pitchFamily="2" charset="2"/>
              <a:buChar char="§"/>
            </a:pPr>
            <a:r>
              <a:rPr lang="en-US" sz="2400" dirty="0">
                <a:solidFill>
                  <a:srgbClr val="FF0000"/>
                </a:solidFill>
              </a:rPr>
              <a:t>  Food, eating habits  and perceptual problems: </a:t>
            </a:r>
            <a:r>
              <a:rPr lang="en-US" sz="2400" dirty="0"/>
              <a:t>different cultures may have different ways of preparing and eating food.</a:t>
            </a:r>
          </a:p>
        </p:txBody>
      </p:sp>
      <p:pic>
        <p:nvPicPr>
          <p:cNvPr id="11266" name="Picture 2"/>
          <p:cNvPicPr>
            <a:picLocks noChangeAspect="1" noChangeArrowheads="1"/>
          </p:cNvPicPr>
          <p:nvPr/>
        </p:nvPicPr>
        <p:blipFill>
          <a:blip r:embed="rId2"/>
          <a:srcRect/>
          <a:stretch>
            <a:fillRect/>
          </a:stretch>
        </p:blipFill>
        <p:spPr bwMode="auto">
          <a:xfrm>
            <a:off x="7315200" y="5786454"/>
            <a:ext cx="1828800" cy="1562100"/>
          </a:xfrm>
          <a:prstGeom prst="rect">
            <a:avLst/>
          </a:prstGeom>
          <a:noFill/>
          <a:ln w="9525">
            <a:noFill/>
            <a:miter lim="800000"/>
            <a:headEnd/>
            <a:tailEnd/>
          </a:ln>
          <a:effectLst/>
        </p:spPr>
      </p:pic>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1071546"/>
            <a:ext cx="8358246" cy="5909310"/>
          </a:xfrm>
          <a:prstGeom prst="rect">
            <a:avLst/>
          </a:prstGeom>
          <a:noFill/>
        </p:spPr>
        <p:txBody>
          <a:bodyPr wrap="square" rtlCol="0">
            <a:spAutoFit/>
          </a:bodyPr>
          <a:lstStyle/>
          <a:p>
            <a:pPr>
              <a:buFont typeface="Wingdings" pitchFamily="2" charset="2"/>
              <a:buChar char="§"/>
            </a:pPr>
            <a:r>
              <a:rPr lang="en-US" sz="2400" dirty="0">
                <a:solidFill>
                  <a:srgbClr val="FF0000"/>
                </a:solidFill>
              </a:rPr>
              <a:t>  Time and time consciousness: </a:t>
            </a:r>
            <a:r>
              <a:rPr lang="en-US" sz="2400" dirty="0"/>
              <a:t>The sense of time varies across cultures.</a:t>
            </a:r>
          </a:p>
          <a:p>
            <a:pPr>
              <a:buFont typeface="Wingdings" pitchFamily="2" charset="2"/>
              <a:buChar char="§"/>
            </a:pPr>
            <a:r>
              <a:rPr lang="en-US" sz="2400" dirty="0">
                <a:solidFill>
                  <a:srgbClr val="FF0000"/>
                </a:solidFill>
              </a:rPr>
              <a:t>  Relationships: </a:t>
            </a:r>
            <a:r>
              <a:rPr lang="en-US" sz="2400" dirty="0"/>
              <a:t>Cultures specify human and organizational interactions by age,gender,status and family relationship, as well as by wealth, power and wisdom.</a:t>
            </a:r>
          </a:p>
          <a:p>
            <a:pPr>
              <a:buFont typeface="Wingdings" pitchFamily="2" charset="2"/>
              <a:buChar char="§"/>
            </a:pPr>
            <a:r>
              <a:rPr lang="en-US" sz="2400" dirty="0">
                <a:solidFill>
                  <a:srgbClr val="FF0000"/>
                </a:solidFill>
              </a:rPr>
              <a:t>  Values and norms: </a:t>
            </a:r>
            <a:r>
              <a:rPr lang="en-US" sz="2400" dirty="0"/>
              <a:t>Material </a:t>
            </a:r>
            <a:r>
              <a:rPr lang="en-US" sz="2400" dirty="0">
                <a:solidFill>
                  <a:srgbClr val="FF0000"/>
                </a:solidFill>
              </a:rPr>
              <a:t> </a:t>
            </a:r>
            <a:r>
              <a:rPr lang="en-US" sz="2400" dirty="0"/>
              <a:t>wealth might be the dominant value in some cultures. People are ready to do anything in order to acquire wealth.</a:t>
            </a:r>
          </a:p>
          <a:p>
            <a:pPr>
              <a:buFont typeface="Wingdings" pitchFamily="2" charset="2"/>
              <a:buChar char="§"/>
            </a:pPr>
            <a:r>
              <a:rPr lang="en-US" sz="2400" dirty="0">
                <a:solidFill>
                  <a:srgbClr val="FF0000"/>
                </a:solidFill>
              </a:rPr>
              <a:t>  Beliefs and attitudes: </a:t>
            </a:r>
            <a:r>
              <a:rPr lang="en-US" sz="2400" dirty="0"/>
              <a:t>Religious beliefs and attitudes vary among cultures.</a:t>
            </a:r>
          </a:p>
          <a:p>
            <a:pPr>
              <a:buFont typeface="Wingdings" pitchFamily="2" charset="2"/>
              <a:buChar char="§"/>
            </a:pPr>
            <a:r>
              <a:rPr lang="en-US" sz="2400" dirty="0">
                <a:solidFill>
                  <a:srgbClr val="FF0000"/>
                </a:solidFill>
              </a:rPr>
              <a:t>  Mental processes and learning: </a:t>
            </a:r>
            <a:r>
              <a:rPr lang="en-US" sz="2400" dirty="0"/>
              <a:t>One can always find profound differences in the ways people think and learn across cultures.</a:t>
            </a:r>
          </a:p>
          <a:p>
            <a:pPr>
              <a:buFont typeface="Wingdings" pitchFamily="2" charset="2"/>
              <a:buChar char="§"/>
            </a:pPr>
            <a:r>
              <a:rPr lang="en-US" sz="2400" dirty="0">
                <a:solidFill>
                  <a:srgbClr val="FF0000"/>
                </a:solidFill>
              </a:rPr>
              <a:t>  Work habits and practices: </a:t>
            </a:r>
            <a:r>
              <a:rPr lang="en-US" sz="2400" dirty="0"/>
              <a:t>The attitude towards work may vary greatly across various cultures.</a:t>
            </a:r>
          </a:p>
          <a:p>
            <a:endParaRPr lang="en-IN" dirty="0"/>
          </a:p>
        </p:txBody>
      </p:sp>
      <p:sp>
        <p:nvSpPr>
          <p:cNvPr id="3" name="TextBox 2"/>
          <p:cNvSpPr txBox="1"/>
          <p:nvPr/>
        </p:nvSpPr>
        <p:spPr>
          <a:xfrm>
            <a:off x="428596" y="357166"/>
            <a:ext cx="2214578" cy="461665"/>
          </a:xfrm>
          <a:prstGeom prst="rect">
            <a:avLst/>
          </a:prstGeom>
          <a:noFill/>
        </p:spPr>
        <p:txBody>
          <a:bodyPr wrap="square" rtlCol="0">
            <a:spAutoFit/>
          </a:bodyPr>
          <a:lstStyle/>
          <a:p>
            <a:r>
              <a:rPr lang="en-US" sz="2400" dirty="0"/>
              <a:t>Conti…………..</a:t>
            </a:r>
            <a:endParaRPr lang="en-IN" sz="2400" dirty="0"/>
          </a:p>
        </p:txBody>
      </p:sp>
      <p:pic>
        <p:nvPicPr>
          <p:cNvPr id="10242" name="Picture 2"/>
          <p:cNvPicPr>
            <a:picLocks noChangeAspect="1" noChangeArrowheads="1"/>
          </p:cNvPicPr>
          <p:nvPr/>
        </p:nvPicPr>
        <p:blipFill>
          <a:blip r:embed="rId2"/>
          <a:srcRect/>
          <a:stretch>
            <a:fillRect/>
          </a:stretch>
        </p:blipFill>
        <p:spPr bwMode="auto">
          <a:xfrm>
            <a:off x="7315200" y="0"/>
            <a:ext cx="1828800" cy="1562100"/>
          </a:xfrm>
          <a:prstGeom prst="rect">
            <a:avLst/>
          </a:prstGeom>
          <a:noFill/>
          <a:ln w="9525">
            <a:noFill/>
            <a:miter lim="800000"/>
            <a:headEnd/>
            <a:tailEnd/>
          </a:ln>
          <a:effectLst/>
        </p:spPr>
      </p:pic>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500042"/>
            <a:ext cx="8143932" cy="5723514"/>
          </a:xfrm>
          <a:prstGeom prst="rect">
            <a:avLst/>
          </a:prstGeom>
          <a:noFill/>
        </p:spPr>
        <p:txBody>
          <a:bodyPr wrap="square" rtlCol="0">
            <a:spAutoFit/>
          </a:bodyPr>
          <a:lstStyle/>
          <a:p>
            <a:r>
              <a:rPr lang="en-US" sz="3200" u="sng" dirty="0">
                <a:solidFill>
                  <a:srgbClr val="7030A0"/>
                </a:solidFill>
                <a:latin typeface="Andalus" pitchFamily="18" charset="-78"/>
                <a:cs typeface="Andalus" pitchFamily="18" charset="-78"/>
              </a:rPr>
              <a:t>Economic  Factors  and  HR  Practices</a:t>
            </a:r>
          </a:p>
          <a:p>
            <a:endParaRPr lang="en-US" sz="3200" u="sng" dirty="0">
              <a:solidFill>
                <a:srgbClr val="7030A0"/>
              </a:solidFill>
              <a:latin typeface="Andalus" pitchFamily="18" charset="-78"/>
              <a:cs typeface="Andalus" pitchFamily="18" charset="-78"/>
            </a:endParaRPr>
          </a:p>
          <a:p>
            <a:r>
              <a:rPr lang="en-US" sz="3200" dirty="0">
                <a:latin typeface="Andalus" pitchFamily="18" charset="-78"/>
                <a:cs typeface="Andalus" pitchFamily="18" charset="-78"/>
              </a:rPr>
              <a:t>Differences in economic systems among countries also translate into inter country differences in HR practices. In free enterprise  system, companies tent to focus on HR policies that value productivity, efficient workers, cost cutting measures in line with market situations. In socialist systems,HR policies tent to shift towards preventing unemployment, even at the expense of efficiency.</a:t>
            </a:r>
            <a:endParaRPr lang="en-IN" sz="3200" dirty="0">
              <a:latin typeface="Andalus" pitchFamily="18" charset="-78"/>
              <a:cs typeface="Andalus" pitchFamily="18" charset="-78"/>
            </a:endParaRPr>
          </a:p>
        </p:txBody>
      </p:sp>
      <p:pic>
        <p:nvPicPr>
          <p:cNvPr id="9218" name="Picture 2"/>
          <p:cNvPicPr>
            <a:picLocks noChangeAspect="1" noChangeArrowheads="1"/>
          </p:cNvPicPr>
          <p:nvPr/>
        </p:nvPicPr>
        <p:blipFill>
          <a:blip r:embed="rId2"/>
          <a:srcRect/>
          <a:stretch>
            <a:fillRect/>
          </a:stretch>
        </p:blipFill>
        <p:spPr bwMode="auto">
          <a:xfrm>
            <a:off x="7072330" y="500042"/>
            <a:ext cx="1828800" cy="1562100"/>
          </a:xfrm>
          <a:prstGeom prst="rect">
            <a:avLst/>
          </a:prstGeom>
          <a:noFill/>
          <a:ln w="9525">
            <a:noFill/>
            <a:miter lim="800000"/>
            <a:headEnd/>
            <a:tailEnd/>
          </a:ln>
          <a:effectLst/>
        </p:spPr>
      </p:pic>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428604"/>
            <a:ext cx="8858280" cy="2308324"/>
          </a:xfrm>
          <a:prstGeom prst="rect">
            <a:avLst/>
          </a:prstGeom>
          <a:noFill/>
        </p:spPr>
        <p:txBody>
          <a:bodyPr wrap="square" rtlCol="0">
            <a:spAutoFit/>
          </a:bodyPr>
          <a:lstStyle/>
          <a:p>
            <a:r>
              <a:rPr lang="en-US" sz="3200" u="sng" dirty="0">
                <a:solidFill>
                  <a:srgbClr val="7030A0"/>
                </a:solidFill>
              </a:rPr>
              <a:t>International  Recruitment Policy</a:t>
            </a:r>
          </a:p>
          <a:p>
            <a:endParaRPr lang="en-US" sz="3200" u="sng" dirty="0">
              <a:solidFill>
                <a:srgbClr val="7030A0"/>
              </a:solidFill>
            </a:endParaRPr>
          </a:p>
          <a:p>
            <a:r>
              <a:rPr lang="en-US" sz="2400" dirty="0">
                <a:latin typeface="Andalus" pitchFamily="18" charset="-78"/>
                <a:cs typeface="Andalus" pitchFamily="18" charset="-78"/>
              </a:rPr>
              <a:t>Companies operating outside their home countries, essentially follows three ways of hiring executives:</a:t>
            </a:r>
          </a:p>
          <a:p>
            <a:endParaRPr lang="en-IN" sz="3200" u="sng" dirty="0">
              <a:solidFill>
                <a:srgbClr val="7030A0"/>
              </a:solidFill>
            </a:endParaRPr>
          </a:p>
        </p:txBody>
      </p:sp>
      <p:sp>
        <p:nvSpPr>
          <p:cNvPr id="3" name="TextBox 2"/>
          <p:cNvSpPr txBox="1"/>
          <p:nvPr/>
        </p:nvSpPr>
        <p:spPr>
          <a:xfrm>
            <a:off x="357158" y="2357430"/>
            <a:ext cx="8215370" cy="3785652"/>
          </a:xfrm>
          <a:prstGeom prst="rect">
            <a:avLst/>
          </a:prstGeom>
          <a:noFill/>
        </p:spPr>
        <p:txBody>
          <a:bodyPr wrap="square" rtlCol="0">
            <a:spAutoFit/>
          </a:bodyPr>
          <a:lstStyle/>
          <a:p>
            <a:pPr marL="342900" indent="-342900">
              <a:buFont typeface="+mj-lt"/>
              <a:buAutoNum type="arabicPeriod"/>
            </a:pPr>
            <a:r>
              <a:rPr lang="en-US" sz="2400" dirty="0">
                <a:solidFill>
                  <a:srgbClr val="FF0000"/>
                </a:solidFill>
              </a:rPr>
              <a:t>Ethnocentrism: </a:t>
            </a:r>
            <a:r>
              <a:rPr lang="en-US" sz="2400" dirty="0"/>
              <a:t>It is a cultural attitude marked by the tendency to regard one’s own culture as superior to others.</a:t>
            </a:r>
          </a:p>
          <a:p>
            <a:pPr marL="342900" indent="-342900">
              <a:buFont typeface="+mj-lt"/>
              <a:buAutoNum type="arabicPeriod"/>
            </a:pPr>
            <a:r>
              <a:rPr lang="en-US" sz="2400" dirty="0">
                <a:solidFill>
                  <a:srgbClr val="FF0000"/>
                </a:solidFill>
              </a:rPr>
              <a:t>Polycentrism: </a:t>
            </a:r>
            <a:r>
              <a:rPr lang="en-US" sz="2400" dirty="0"/>
              <a:t>In the polycentric corporation. There is a conscious belief that only that host country managers can ever really understood the culture and behavior of the host country market; therefore, the foreign subsidiary should be managed by local people.</a:t>
            </a:r>
          </a:p>
          <a:p>
            <a:pPr marL="342900" indent="-342900">
              <a:buFont typeface="+mj-lt"/>
              <a:buAutoNum type="arabicPeriod"/>
            </a:pPr>
            <a:r>
              <a:rPr lang="en-US" sz="2400" dirty="0">
                <a:solidFill>
                  <a:srgbClr val="FF0000"/>
                </a:solidFill>
              </a:rPr>
              <a:t>Geocentrism: </a:t>
            </a:r>
            <a:r>
              <a:rPr lang="en-US" sz="2400" dirty="0"/>
              <a:t>Geocentrism  assumes that management candidates must be searched on a global </a:t>
            </a:r>
            <a:r>
              <a:rPr lang="en-US" sz="2400" dirty="0" err="1"/>
              <a:t>basis,without</a:t>
            </a:r>
            <a:r>
              <a:rPr lang="en-US" sz="2400" dirty="0"/>
              <a:t> favouring anyone.</a:t>
            </a:r>
            <a:endParaRPr lang="en-IN" sz="2400" dirty="0"/>
          </a:p>
        </p:txBody>
      </p:sp>
      <p:pic>
        <p:nvPicPr>
          <p:cNvPr id="8194" name="Picture 2"/>
          <p:cNvPicPr>
            <a:picLocks noChangeAspect="1" noChangeArrowheads="1"/>
          </p:cNvPicPr>
          <p:nvPr/>
        </p:nvPicPr>
        <p:blipFill>
          <a:blip r:embed="rId2"/>
          <a:srcRect/>
          <a:stretch>
            <a:fillRect/>
          </a:stretch>
        </p:blipFill>
        <p:spPr bwMode="auto">
          <a:xfrm>
            <a:off x="7315200" y="214290"/>
            <a:ext cx="1828800" cy="1562100"/>
          </a:xfrm>
          <a:prstGeom prst="rect">
            <a:avLst/>
          </a:prstGeom>
          <a:noFill/>
          <a:ln w="9525">
            <a:noFill/>
            <a:miter lim="800000"/>
            <a:headEnd/>
            <a:tailEnd/>
          </a:ln>
          <a:effectLst/>
        </p:spPr>
      </p:pic>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5786" y="642918"/>
            <a:ext cx="7000924" cy="584775"/>
          </a:xfrm>
          <a:prstGeom prst="rect">
            <a:avLst/>
          </a:prstGeom>
          <a:noFill/>
        </p:spPr>
        <p:txBody>
          <a:bodyPr wrap="square" rtlCol="0">
            <a:spAutoFit/>
          </a:bodyPr>
          <a:lstStyle/>
          <a:p>
            <a:r>
              <a:rPr lang="en-US" sz="3200" u="sng" dirty="0">
                <a:solidFill>
                  <a:srgbClr val="7030A0"/>
                </a:solidFill>
              </a:rPr>
              <a:t>International Selection Criteria</a:t>
            </a:r>
            <a:endParaRPr lang="en-IN" sz="3200" u="sng" dirty="0">
              <a:solidFill>
                <a:srgbClr val="7030A0"/>
              </a:solidFill>
            </a:endParaRPr>
          </a:p>
        </p:txBody>
      </p:sp>
      <p:sp>
        <p:nvSpPr>
          <p:cNvPr id="3" name="TextBox 2"/>
          <p:cNvSpPr txBox="1"/>
          <p:nvPr/>
        </p:nvSpPr>
        <p:spPr>
          <a:xfrm>
            <a:off x="285720" y="1214422"/>
            <a:ext cx="8001056" cy="5262979"/>
          </a:xfrm>
          <a:prstGeom prst="rect">
            <a:avLst/>
          </a:prstGeom>
          <a:noFill/>
        </p:spPr>
        <p:txBody>
          <a:bodyPr wrap="square" rtlCol="0">
            <a:spAutoFit/>
          </a:bodyPr>
          <a:lstStyle/>
          <a:p>
            <a:r>
              <a:rPr lang="en-US" sz="2400" dirty="0"/>
              <a:t>International posting are complex and carry a lot of in-built pressures along with them. Therefore, the selection process must be rigorous and must invariably include criteria such as:</a:t>
            </a:r>
          </a:p>
          <a:p>
            <a:endParaRPr lang="en-US" sz="2400" dirty="0"/>
          </a:p>
          <a:p>
            <a:pPr>
              <a:buFont typeface="Arial" pitchFamily="34" charset="0"/>
              <a:buChar char="•"/>
            </a:pPr>
            <a:r>
              <a:rPr lang="en-US" sz="2400" dirty="0">
                <a:solidFill>
                  <a:srgbClr val="FF0000"/>
                </a:solidFill>
              </a:rPr>
              <a:t>General and technical criteria:</a:t>
            </a:r>
            <a:r>
              <a:rPr lang="en-IN" sz="2400" dirty="0"/>
              <a:t>Research finding consistently indicate that  MNCs place heavy reliable on relevant technical skills during the expatriate selection process.</a:t>
            </a:r>
          </a:p>
          <a:p>
            <a:pPr>
              <a:buFont typeface="Arial" pitchFamily="34" charset="0"/>
              <a:buChar char="•"/>
            </a:pPr>
            <a:endParaRPr lang="en-IN" sz="2400" dirty="0"/>
          </a:p>
          <a:p>
            <a:pPr>
              <a:buFont typeface="Arial" pitchFamily="34" charset="0"/>
              <a:buChar char="•"/>
            </a:pPr>
            <a:r>
              <a:rPr lang="en-IN" sz="2400" dirty="0">
                <a:solidFill>
                  <a:srgbClr val="FF0000"/>
                </a:solidFill>
              </a:rPr>
              <a:t>Language skills: </a:t>
            </a:r>
            <a:r>
              <a:rPr lang="en-IN" sz="2400" dirty="0"/>
              <a:t>Most researchers argue that knowledge of the host-country ‘s language is an important factor affecting the performance of an expatriate.</a:t>
            </a:r>
          </a:p>
          <a:p>
            <a:pPr>
              <a:buFont typeface="Arial" pitchFamily="34" charset="0"/>
              <a:buChar char="•"/>
            </a:pPr>
            <a:endParaRPr lang="en-US" sz="2400" dirty="0"/>
          </a:p>
        </p:txBody>
      </p:sp>
      <p:pic>
        <p:nvPicPr>
          <p:cNvPr id="7170" name="Picture 2"/>
          <p:cNvPicPr>
            <a:picLocks noChangeAspect="1" noChangeArrowheads="1"/>
          </p:cNvPicPr>
          <p:nvPr/>
        </p:nvPicPr>
        <p:blipFill>
          <a:blip r:embed="rId2"/>
          <a:srcRect/>
          <a:stretch>
            <a:fillRect/>
          </a:stretch>
        </p:blipFill>
        <p:spPr bwMode="auto">
          <a:xfrm>
            <a:off x="7315200" y="5295900"/>
            <a:ext cx="1828800" cy="1562100"/>
          </a:xfrm>
          <a:prstGeom prst="rect">
            <a:avLst/>
          </a:prstGeom>
          <a:noFill/>
          <a:ln w="9525">
            <a:noFill/>
            <a:miter lim="800000"/>
            <a:headEnd/>
            <a:tailEnd/>
          </a:ln>
          <a:effectLst/>
        </p:spPr>
      </p:pic>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2910" y="1285860"/>
            <a:ext cx="7429552" cy="4893647"/>
          </a:xfrm>
          <a:prstGeom prst="rect">
            <a:avLst/>
          </a:prstGeom>
          <a:noFill/>
        </p:spPr>
        <p:txBody>
          <a:bodyPr wrap="square" rtlCol="0">
            <a:spAutoFit/>
          </a:bodyPr>
          <a:lstStyle/>
          <a:p>
            <a:pPr>
              <a:buFont typeface="Arial" pitchFamily="34" charset="0"/>
              <a:buChar char="•"/>
            </a:pPr>
            <a:r>
              <a:rPr lang="en-IN" sz="2400" dirty="0">
                <a:solidFill>
                  <a:srgbClr val="FF0000"/>
                </a:solidFill>
              </a:rPr>
              <a:t>Cross-cultural suitability: </a:t>
            </a:r>
            <a:r>
              <a:rPr lang="en-IN" sz="2400" dirty="0"/>
              <a:t>Expatriate</a:t>
            </a:r>
            <a:r>
              <a:rPr lang="en-IN" sz="2400" dirty="0">
                <a:solidFill>
                  <a:srgbClr val="FF0000"/>
                </a:solidFill>
              </a:rPr>
              <a:t> </a:t>
            </a:r>
            <a:r>
              <a:rPr lang="en-IN" sz="2400" dirty="0"/>
              <a:t>managers must be able to adapt to change. They must have the ability to translate  their  technical or managerial skills into meaningful action plans in a foreign environment.</a:t>
            </a:r>
          </a:p>
          <a:p>
            <a:pPr>
              <a:buFont typeface="Arial" pitchFamily="34" charset="0"/>
              <a:buChar char="•"/>
            </a:pPr>
            <a:endParaRPr lang="en-IN" sz="2400" dirty="0"/>
          </a:p>
          <a:p>
            <a:pPr>
              <a:buFont typeface="Arial" pitchFamily="34" charset="0"/>
              <a:buChar char="•"/>
            </a:pPr>
            <a:r>
              <a:rPr lang="en-IN" sz="2400" dirty="0">
                <a:solidFill>
                  <a:srgbClr val="FF0000"/>
                </a:solidFill>
              </a:rPr>
              <a:t>Motivation for a foreign assignment: </a:t>
            </a:r>
            <a:r>
              <a:rPr lang="en-IN" sz="2400" dirty="0"/>
              <a:t>The candidate for foreign assignment must believe in the importance of the job and possess a certain amount of idealism or a sense of mission.</a:t>
            </a:r>
          </a:p>
          <a:p>
            <a:pPr>
              <a:buFont typeface="Arial" pitchFamily="34" charset="0"/>
              <a:buChar char="•"/>
            </a:pPr>
            <a:endParaRPr lang="en-IN" sz="2400" dirty="0"/>
          </a:p>
          <a:p>
            <a:pPr>
              <a:buFont typeface="Arial" pitchFamily="34" charset="0"/>
              <a:buChar char="•"/>
            </a:pPr>
            <a:r>
              <a:rPr lang="en-IN" sz="2400" dirty="0">
                <a:solidFill>
                  <a:srgbClr val="FF0000"/>
                </a:solidFill>
              </a:rPr>
              <a:t>Family situation: </a:t>
            </a:r>
            <a:r>
              <a:rPr lang="en-IN" sz="2400" dirty="0"/>
              <a:t>Several items including the adoptability of spouse and family, stable marriage comprises this factor.</a:t>
            </a:r>
          </a:p>
        </p:txBody>
      </p:sp>
      <p:sp>
        <p:nvSpPr>
          <p:cNvPr id="3" name="TextBox 2"/>
          <p:cNvSpPr txBox="1"/>
          <p:nvPr/>
        </p:nvSpPr>
        <p:spPr>
          <a:xfrm>
            <a:off x="714348" y="500042"/>
            <a:ext cx="1419812" cy="400110"/>
          </a:xfrm>
          <a:prstGeom prst="rect">
            <a:avLst/>
          </a:prstGeom>
          <a:noFill/>
        </p:spPr>
        <p:txBody>
          <a:bodyPr wrap="none" rtlCol="0">
            <a:spAutoFit/>
          </a:bodyPr>
          <a:lstStyle/>
          <a:p>
            <a:r>
              <a:rPr lang="en-US" sz="2000" dirty="0"/>
              <a:t>CONTI…….</a:t>
            </a:r>
            <a:endParaRPr lang="en-IN" sz="2000" dirty="0"/>
          </a:p>
        </p:txBody>
      </p:sp>
      <p:pic>
        <p:nvPicPr>
          <p:cNvPr id="6146" name="Picture 2"/>
          <p:cNvPicPr>
            <a:picLocks noChangeAspect="1" noChangeArrowheads="1"/>
          </p:cNvPicPr>
          <p:nvPr/>
        </p:nvPicPr>
        <p:blipFill>
          <a:blip r:embed="rId2"/>
          <a:srcRect/>
          <a:stretch>
            <a:fillRect/>
          </a:stretch>
        </p:blipFill>
        <p:spPr bwMode="auto">
          <a:xfrm>
            <a:off x="7315200" y="357166"/>
            <a:ext cx="1828800" cy="1562100"/>
          </a:xfrm>
          <a:prstGeom prst="rect">
            <a:avLst/>
          </a:prstGeom>
          <a:noFill/>
          <a:ln w="9525">
            <a:noFill/>
            <a:miter lim="800000"/>
            <a:headEnd/>
            <a:tailEnd/>
          </a:ln>
          <a:effectLst/>
        </p:spPr>
      </p:pic>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2910" y="357166"/>
            <a:ext cx="7763472" cy="584775"/>
          </a:xfrm>
          <a:prstGeom prst="rect">
            <a:avLst/>
          </a:prstGeom>
          <a:noFill/>
        </p:spPr>
        <p:txBody>
          <a:bodyPr wrap="none" rtlCol="0">
            <a:spAutoFit/>
          </a:bodyPr>
          <a:lstStyle/>
          <a:p>
            <a:r>
              <a:rPr lang="en-US" sz="3200" dirty="0">
                <a:solidFill>
                  <a:srgbClr val="7030A0"/>
                </a:solidFill>
              </a:rPr>
              <a:t>International  Training  And  Development</a:t>
            </a:r>
            <a:endParaRPr lang="en-IN" sz="3200" dirty="0">
              <a:solidFill>
                <a:srgbClr val="7030A0"/>
              </a:solidFill>
            </a:endParaRPr>
          </a:p>
        </p:txBody>
      </p:sp>
      <p:sp>
        <p:nvSpPr>
          <p:cNvPr id="3" name="TextBox 2"/>
          <p:cNvSpPr txBox="1"/>
          <p:nvPr/>
        </p:nvSpPr>
        <p:spPr>
          <a:xfrm>
            <a:off x="500034" y="1214422"/>
            <a:ext cx="7858180" cy="4431983"/>
          </a:xfrm>
          <a:prstGeom prst="rect">
            <a:avLst/>
          </a:prstGeom>
          <a:noFill/>
        </p:spPr>
        <p:txBody>
          <a:bodyPr wrap="square" rtlCol="0">
            <a:spAutoFit/>
          </a:bodyPr>
          <a:lstStyle/>
          <a:p>
            <a:pPr marL="342900" indent="-342900">
              <a:buFont typeface="+mj-lt"/>
              <a:buAutoNum type="alphaUcPeriod"/>
            </a:pPr>
            <a:r>
              <a:rPr lang="en-US" sz="2400" dirty="0">
                <a:solidFill>
                  <a:srgbClr val="FF0000"/>
                </a:solidFill>
              </a:rPr>
              <a:t>Orientation</a:t>
            </a:r>
          </a:p>
          <a:p>
            <a:pPr marL="342900" indent="-342900">
              <a:buFont typeface="+mj-lt"/>
              <a:buAutoNum type="alphaUcPeriod"/>
            </a:pPr>
            <a:endParaRPr lang="en-US" sz="2400" dirty="0"/>
          </a:p>
          <a:p>
            <a:pPr marL="342900" indent="-342900"/>
            <a:r>
              <a:rPr lang="en-US" sz="2400" u="sng" dirty="0"/>
              <a:t>       Pre-arrival orientation</a:t>
            </a:r>
          </a:p>
          <a:p>
            <a:pPr marL="342900" indent="-342900"/>
            <a:endParaRPr lang="en-US" sz="2400" dirty="0"/>
          </a:p>
          <a:p>
            <a:pPr marL="400050" indent="-400050">
              <a:buFont typeface="Wingdings" pitchFamily="2" charset="2"/>
              <a:buChar char="Ø"/>
            </a:pPr>
            <a:r>
              <a:rPr lang="en-US" sz="2400" dirty="0">
                <a:solidFill>
                  <a:srgbClr val="00B0F0"/>
                </a:solidFill>
              </a:rPr>
              <a:t>Cultural briefing</a:t>
            </a:r>
          </a:p>
          <a:p>
            <a:pPr marL="400050" indent="-400050">
              <a:buFont typeface="Wingdings" pitchFamily="2" charset="2"/>
              <a:buChar char="Ø"/>
            </a:pPr>
            <a:r>
              <a:rPr lang="en-US" sz="2400" dirty="0">
                <a:solidFill>
                  <a:srgbClr val="00B0F0"/>
                </a:solidFill>
              </a:rPr>
              <a:t>Assignment briefing</a:t>
            </a:r>
          </a:p>
          <a:p>
            <a:pPr marL="400050" indent="-400050">
              <a:buFont typeface="Wingdings" pitchFamily="2" charset="2"/>
              <a:buChar char="Ø"/>
            </a:pPr>
            <a:r>
              <a:rPr lang="en-US" sz="2400" dirty="0">
                <a:solidFill>
                  <a:srgbClr val="00B0F0"/>
                </a:solidFill>
              </a:rPr>
              <a:t>Shipping requirements</a:t>
            </a:r>
          </a:p>
          <a:p>
            <a:pPr marL="400050" indent="-400050">
              <a:buFont typeface="Wingdings" pitchFamily="2" charset="2"/>
              <a:buChar char="Ø"/>
            </a:pPr>
            <a:endParaRPr lang="en-US" sz="2400" dirty="0"/>
          </a:p>
          <a:p>
            <a:pPr marL="400050" indent="-400050"/>
            <a:r>
              <a:rPr lang="en-US" sz="2400" dirty="0"/>
              <a:t>       </a:t>
            </a:r>
            <a:r>
              <a:rPr lang="en-US" sz="2400" u="sng" dirty="0"/>
              <a:t>Post-arrival orientation</a:t>
            </a:r>
          </a:p>
          <a:p>
            <a:pPr marL="400050" indent="-400050"/>
            <a:endParaRPr lang="en-US" sz="2400" dirty="0"/>
          </a:p>
          <a:p>
            <a:pPr marL="400050" indent="-400050">
              <a:buFont typeface="Wingdings" pitchFamily="2" charset="2"/>
              <a:buChar char="Ø"/>
            </a:pPr>
            <a:r>
              <a:rPr lang="en-US" sz="2400" dirty="0"/>
              <a:t> </a:t>
            </a:r>
            <a:r>
              <a:rPr lang="en-US" sz="2400" dirty="0">
                <a:solidFill>
                  <a:srgbClr val="00B0F0"/>
                </a:solidFill>
              </a:rPr>
              <a:t>Cross cultural training</a:t>
            </a:r>
          </a:p>
          <a:p>
            <a:pPr marL="400050" indent="-400050"/>
            <a:endParaRPr lang="en-IN" dirty="0"/>
          </a:p>
        </p:txBody>
      </p:sp>
      <p:pic>
        <p:nvPicPr>
          <p:cNvPr id="5122" name="Picture 2"/>
          <p:cNvPicPr>
            <a:picLocks noChangeAspect="1" noChangeArrowheads="1"/>
          </p:cNvPicPr>
          <p:nvPr/>
        </p:nvPicPr>
        <p:blipFill>
          <a:blip r:embed="rId2"/>
          <a:srcRect/>
          <a:stretch>
            <a:fillRect/>
          </a:stretch>
        </p:blipFill>
        <p:spPr bwMode="auto">
          <a:xfrm>
            <a:off x="6643702" y="1142984"/>
            <a:ext cx="1828800" cy="1562100"/>
          </a:xfrm>
          <a:prstGeom prst="rect">
            <a:avLst/>
          </a:prstGeom>
          <a:noFill/>
          <a:ln w="9525">
            <a:noFill/>
            <a:miter lim="800000"/>
            <a:headEnd/>
            <a:tailEnd/>
          </a:ln>
          <a:effectLst/>
        </p:spPr>
      </p:pic>
    </p:spTree>
  </p:cSld>
  <p:clrMapOvr>
    <a:masterClrMapping/>
  </p:clrMapOvr>
  <p:transition>
    <p:wipe dir="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278</TotalTime>
  <Words>901</Words>
  <Application>Microsoft Office PowerPoint</Application>
  <PresentationFormat>On-screen Show (4:3)</PresentationFormat>
  <Paragraphs>97</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Andalus</vt:lpstr>
      <vt:lpstr>Arial</vt:lpstr>
      <vt:lpstr>Bella Donna</vt:lpstr>
      <vt:lpstr>Calibri</vt:lpstr>
      <vt:lpstr>Constantia</vt:lpstr>
      <vt:lpstr>Wingdings</vt:lpstr>
      <vt:lpstr>Wingdings 2</vt:lpstr>
      <vt:lpstr>Flow</vt:lpstr>
      <vt:lpstr>International  Human  Resource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Human  Resource  Management</dc:title>
  <dc:creator>SUPRIYA</dc:creator>
  <cp:lastModifiedBy>OWNER</cp:lastModifiedBy>
  <cp:revision>33</cp:revision>
  <dcterms:created xsi:type="dcterms:W3CDTF">2011-04-14T15:57:26Z</dcterms:created>
  <dcterms:modified xsi:type="dcterms:W3CDTF">2025-01-21T01:25:40Z</dcterms:modified>
</cp:coreProperties>
</file>